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verage" panose="020B0604020202020204" charset="0"/>
      <p:regular r:id="rId14"/>
    </p:embeddedFont>
    <p:embeddedFont>
      <p:font typeface="Lato" panose="020B0604020202020204" charset="0"/>
      <p:regular r:id="rId15"/>
      <p:bold r:id="rId16"/>
      <p:italic r:id="rId17"/>
      <p:boldItalic r:id="rId18"/>
    </p:embeddedFont>
    <p:embeddedFont>
      <p:font typeface="Oswald"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6e25ca21b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6e25ca21b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2e790698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2e790698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d1463cea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d1463cea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ca64e272b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ca64e272b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ca64e272b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ca64e272b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d1463cea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d1463cea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d1463cead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d1463cea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d1463cea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d1463cea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1463cea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d1463cea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d1463cea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d1463cea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rgbClr val="98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kevin.witschen@spschools.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79950" y="0"/>
            <a:ext cx="7801500" cy="88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Recreation Academy</a:t>
            </a:r>
            <a:endParaRPr/>
          </a:p>
        </p:txBody>
      </p:sp>
      <p:sp>
        <p:nvSpPr>
          <p:cNvPr id="60" name="Google Shape;60;p13"/>
          <p:cNvSpPr txBox="1">
            <a:spLocks noGrp="1"/>
          </p:cNvSpPr>
          <p:nvPr>
            <p:ph type="subTitle" idx="1"/>
          </p:nvPr>
        </p:nvSpPr>
        <p:spPr>
          <a:xfrm>
            <a:off x="579950" y="4162175"/>
            <a:ext cx="7801500" cy="122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b="1">
                <a:solidFill>
                  <a:schemeClr val="dk1"/>
                </a:solidFill>
              </a:rPr>
              <a:t>At Ronald Harvey</a:t>
            </a:r>
            <a:endParaRPr sz="3800" b="1">
              <a:solidFill>
                <a:schemeClr val="dk1"/>
              </a:solidFill>
            </a:endParaRPr>
          </a:p>
        </p:txBody>
      </p:sp>
      <p:pic>
        <p:nvPicPr>
          <p:cNvPr id="61" name="Google Shape;61;p13"/>
          <p:cNvPicPr preferRelativeResize="0"/>
          <p:nvPr/>
        </p:nvPicPr>
        <p:blipFill>
          <a:blip r:embed="rId3">
            <a:alphaModFix/>
          </a:blip>
          <a:stretch>
            <a:fillRect/>
          </a:stretch>
        </p:blipFill>
        <p:spPr>
          <a:xfrm>
            <a:off x="394075" y="1038300"/>
            <a:ext cx="2492375" cy="2360374"/>
          </a:xfrm>
          <a:prstGeom prst="rect">
            <a:avLst/>
          </a:prstGeom>
          <a:noFill/>
          <a:ln>
            <a:noFill/>
          </a:ln>
        </p:spPr>
      </p:pic>
      <p:pic>
        <p:nvPicPr>
          <p:cNvPr id="62" name="Google Shape;62;p13"/>
          <p:cNvPicPr preferRelativeResize="0"/>
          <p:nvPr/>
        </p:nvPicPr>
        <p:blipFill>
          <a:blip r:embed="rId4">
            <a:alphaModFix/>
          </a:blip>
          <a:stretch>
            <a:fillRect/>
          </a:stretch>
        </p:blipFill>
        <p:spPr>
          <a:xfrm>
            <a:off x="2886450" y="1038300"/>
            <a:ext cx="2613574" cy="2360376"/>
          </a:xfrm>
          <a:prstGeom prst="rect">
            <a:avLst/>
          </a:prstGeom>
          <a:noFill/>
          <a:ln>
            <a:noFill/>
          </a:ln>
        </p:spPr>
      </p:pic>
      <p:pic>
        <p:nvPicPr>
          <p:cNvPr id="63" name="Google Shape;63;p13"/>
          <p:cNvPicPr preferRelativeResize="0"/>
          <p:nvPr/>
        </p:nvPicPr>
        <p:blipFill>
          <a:blip r:embed="rId5">
            <a:alphaModFix/>
          </a:blip>
          <a:stretch>
            <a:fillRect/>
          </a:stretch>
        </p:blipFill>
        <p:spPr>
          <a:xfrm>
            <a:off x="5500025" y="1038300"/>
            <a:ext cx="3147174" cy="2360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FEES</a:t>
            </a:r>
            <a:endParaRPr/>
          </a:p>
        </p:txBody>
      </p:sp>
      <p:sp>
        <p:nvSpPr>
          <p:cNvPr id="125" name="Google Shape;12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a:t>Fees are $855 for the year split over 10 months ($85.50)</a:t>
            </a:r>
            <a:endParaRPr sz="2000"/>
          </a:p>
          <a:p>
            <a:pPr marL="0" lvl="0" indent="0" algn="l" rtl="0">
              <a:spcBef>
                <a:spcPts val="1600"/>
              </a:spcBef>
              <a:spcAft>
                <a:spcPts val="0"/>
              </a:spcAft>
              <a:buNone/>
            </a:pPr>
            <a:r>
              <a:rPr lang="en-GB" sz="2000"/>
              <a:t>Fees cover busing, admission, equipment and instructional costs</a:t>
            </a:r>
            <a:endParaRPr sz="2000"/>
          </a:p>
          <a:p>
            <a:pPr marL="0" lvl="0" indent="0" algn="l" rtl="0">
              <a:spcBef>
                <a:spcPts val="1600"/>
              </a:spcBef>
              <a:spcAft>
                <a:spcPts val="0"/>
              </a:spcAft>
              <a:buNone/>
            </a:pPr>
            <a:r>
              <a:rPr lang="en-GB" sz="2000"/>
              <a:t>$105 non refundable clothing package deposit due once registration in the program is confirmed</a:t>
            </a:r>
            <a:endParaRPr sz="200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26" name="Google Shape;126;p22"/>
          <p:cNvPicPr preferRelativeResize="0"/>
          <p:nvPr/>
        </p:nvPicPr>
        <p:blipFill>
          <a:blip r:embed="rId3">
            <a:alphaModFix/>
          </a:blip>
          <a:stretch>
            <a:fillRect/>
          </a:stretch>
        </p:blipFill>
        <p:spPr>
          <a:xfrm>
            <a:off x="4305138" y="2818600"/>
            <a:ext cx="1986125" cy="1986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222700" y="160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Questions?!?!?!</a:t>
            </a:r>
            <a:endParaRPr/>
          </a:p>
        </p:txBody>
      </p:sp>
      <p:sp>
        <p:nvSpPr>
          <p:cNvPr id="132" name="Google Shape;132;p23"/>
          <p:cNvSpPr txBox="1">
            <a:spLocks noGrp="1"/>
          </p:cNvSpPr>
          <p:nvPr>
            <p:ph type="body" idx="1"/>
          </p:nvPr>
        </p:nvSpPr>
        <p:spPr>
          <a:xfrm>
            <a:off x="222700" y="863550"/>
            <a:ext cx="4298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377">
                <a:solidFill>
                  <a:schemeClr val="dk1"/>
                </a:solidFill>
                <a:latin typeface="Lato"/>
                <a:ea typeface="Lato"/>
                <a:cs typeface="Lato"/>
                <a:sym typeface="Lato"/>
              </a:rPr>
              <a:t>If you have any further questions regarding the Ronald Harvey Recreation Academy, please contact:</a:t>
            </a:r>
            <a:endParaRPr sz="2377">
              <a:solidFill>
                <a:schemeClr val="dk1"/>
              </a:solidFill>
              <a:latin typeface="Lato"/>
              <a:ea typeface="Lato"/>
              <a:cs typeface="Lato"/>
              <a:sym typeface="Lato"/>
            </a:endParaRPr>
          </a:p>
          <a:p>
            <a:pPr marL="0" lvl="0" indent="0" algn="l" rtl="0">
              <a:spcBef>
                <a:spcPts val="1200"/>
              </a:spcBef>
              <a:spcAft>
                <a:spcPts val="0"/>
              </a:spcAft>
              <a:buNone/>
            </a:pPr>
            <a:r>
              <a:rPr lang="en-GB" sz="1600">
                <a:solidFill>
                  <a:schemeClr val="dk1"/>
                </a:solidFill>
                <a:latin typeface="Lato"/>
                <a:ea typeface="Lato"/>
                <a:cs typeface="Lato"/>
                <a:sym typeface="Lato"/>
              </a:rPr>
              <a:t>Mr. Kevin Witschen- </a:t>
            </a:r>
            <a:r>
              <a:rPr lang="en-GB" sz="1600" u="sng">
                <a:solidFill>
                  <a:schemeClr val="hlink"/>
                </a:solidFill>
                <a:latin typeface="Lato"/>
                <a:ea typeface="Lato"/>
                <a:cs typeface="Lato"/>
                <a:sym typeface="Lato"/>
                <a:hlinkClick r:id="rId3"/>
              </a:rPr>
              <a:t>kevin.witschen@spschools.org</a:t>
            </a:r>
            <a:endParaRPr sz="1600">
              <a:solidFill>
                <a:schemeClr val="dk1"/>
              </a:solidFill>
              <a:latin typeface="Lato"/>
              <a:ea typeface="Lato"/>
              <a:cs typeface="Lato"/>
              <a:sym typeface="Lato"/>
            </a:endParaRPr>
          </a:p>
          <a:p>
            <a:pPr marL="0" lvl="0" indent="0" algn="l" rtl="0">
              <a:spcBef>
                <a:spcPts val="1200"/>
              </a:spcBef>
              <a:spcAft>
                <a:spcPts val="0"/>
              </a:spcAft>
              <a:buNone/>
            </a:pPr>
            <a:r>
              <a:rPr lang="en-GB" sz="1600">
                <a:solidFill>
                  <a:schemeClr val="dk1"/>
                </a:solidFill>
                <a:latin typeface="Lato"/>
                <a:ea typeface="Lato"/>
                <a:cs typeface="Lato"/>
                <a:sym typeface="Lato"/>
              </a:rPr>
              <a:t>Mr. Kelly Hauptman - Kelly.Hauptman@spschools.org </a:t>
            </a:r>
            <a:endParaRPr sz="1600">
              <a:solidFill>
                <a:schemeClr val="dk1"/>
              </a:solidFill>
              <a:latin typeface="Lato"/>
              <a:ea typeface="Lato"/>
              <a:cs typeface="Lato"/>
              <a:sym typeface="Lato"/>
            </a:endParaRPr>
          </a:p>
          <a:p>
            <a:pPr marL="0" lvl="0" indent="0" algn="l" rtl="0">
              <a:spcBef>
                <a:spcPts val="1200"/>
              </a:spcBef>
              <a:spcAft>
                <a:spcPts val="0"/>
              </a:spcAft>
              <a:buNone/>
            </a:pPr>
            <a:r>
              <a:rPr lang="en-GB" sz="1500">
                <a:solidFill>
                  <a:schemeClr val="dk1"/>
                </a:solidFill>
                <a:latin typeface="Lato"/>
                <a:ea typeface="Lato"/>
                <a:cs typeface="Lato"/>
                <a:sym typeface="Lato"/>
              </a:rPr>
              <a:t>Or phone our school at: (780)-459-5541</a:t>
            </a:r>
            <a:endParaRPr sz="1600"/>
          </a:p>
          <a:p>
            <a:pPr marL="0" lvl="0" indent="0" algn="l" rtl="0">
              <a:spcBef>
                <a:spcPts val="1200"/>
              </a:spcBef>
              <a:spcAft>
                <a:spcPts val="0"/>
              </a:spcAft>
              <a:buNone/>
            </a:pPr>
            <a:endParaRPr sz="1700"/>
          </a:p>
          <a:p>
            <a:pPr marL="0" lvl="0" indent="0" algn="l" rtl="0">
              <a:spcBef>
                <a:spcPts val="1600"/>
              </a:spcBef>
              <a:spcAft>
                <a:spcPts val="1600"/>
              </a:spcAft>
              <a:buNone/>
            </a:pPr>
            <a:r>
              <a:rPr lang="en-GB" sz="1700"/>
              <a:t>Phone: 780-458-8585</a:t>
            </a:r>
            <a:endParaRPr sz="1700"/>
          </a:p>
        </p:txBody>
      </p:sp>
      <p:sp>
        <p:nvSpPr>
          <p:cNvPr id="133" name="Google Shape;133;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4" name="Google Shape;134;p23"/>
          <p:cNvPicPr preferRelativeResize="0"/>
          <p:nvPr/>
        </p:nvPicPr>
        <p:blipFill>
          <a:blip r:embed="rId4">
            <a:alphaModFix/>
          </a:blip>
          <a:stretch>
            <a:fillRect/>
          </a:stretch>
        </p:blipFill>
        <p:spPr>
          <a:xfrm>
            <a:off x="4618825" y="496113"/>
            <a:ext cx="3999900" cy="4151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is Rec?</a:t>
            </a:r>
            <a:endParaRPr/>
          </a:p>
        </p:txBody>
      </p:sp>
      <p:sp>
        <p:nvSpPr>
          <p:cNvPr id="69" name="Google Shape;69;p14"/>
          <p:cNvSpPr txBox="1">
            <a:spLocks noGrp="1"/>
          </p:cNvSpPr>
          <p:nvPr>
            <p:ph type="body" idx="1"/>
          </p:nvPr>
        </p:nvSpPr>
        <p:spPr>
          <a:xfrm>
            <a:off x="93000" y="572700"/>
            <a:ext cx="5441700" cy="382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a:t>The elementary Rec program is offered one afternoon or morning a week. Students participate in non-traditional physical education activities like paddling, archery, rock climbing,  and ninja warrior workouts, along with more traditional sports activities.</a:t>
            </a:r>
            <a:endParaRPr sz="2000"/>
          </a:p>
          <a:p>
            <a:pPr marL="0" lvl="0" indent="0" algn="l" rtl="0">
              <a:spcBef>
                <a:spcPts val="1600"/>
              </a:spcBef>
              <a:spcAft>
                <a:spcPts val="0"/>
              </a:spcAft>
              <a:buNone/>
            </a:pPr>
            <a:r>
              <a:rPr lang="en-GB" sz="2000"/>
              <a:t>Our Program is based on a student centered, experiential environment. Students get the chance to participate in a multitude of activities in our surrounding community weekly!</a:t>
            </a:r>
            <a:endParaRPr sz="2000"/>
          </a:p>
          <a:p>
            <a:pPr marL="0" lvl="0" indent="0" algn="l" rtl="0">
              <a:spcBef>
                <a:spcPts val="1600"/>
              </a:spcBef>
              <a:spcAft>
                <a:spcPts val="1600"/>
              </a:spcAft>
              <a:buNone/>
            </a:pPr>
            <a:endParaRPr sz="2400"/>
          </a:p>
        </p:txBody>
      </p:sp>
      <p:pic>
        <p:nvPicPr>
          <p:cNvPr id="70" name="Google Shape;70;p14"/>
          <p:cNvPicPr preferRelativeResize="0"/>
          <p:nvPr/>
        </p:nvPicPr>
        <p:blipFill>
          <a:blip r:embed="rId3">
            <a:alphaModFix/>
          </a:blip>
          <a:stretch>
            <a:fillRect/>
          </a:stretch>
        </p:blipFill>
        <p:spPr>
          <a:xfrm>
            <a:off x="5419400" y="599950"/>
            <a:ext cx="3215211" cy="3829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type of students join the Rec Academy?</a:t>
            </a:r>
            <a:endParaRPr/>
          </a:p>
        </p:txBody>
      </p:sp>
      <p:sp>
        <p:nvSpPr>
          <p:cNvPr id="76" name="Google Shape;7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t>Every kid is a Rec kid!</a:t>
            </a:r>
            <a:endParaRPr sz="2400"/>
          </a:p>
          <a:p>
            <a:pPr marL="0" lvl="0" indent="0" algn="l" rtl="0">
              <a:spcBef>
                <a:spcPts val="1600"/>
              </a:spcBef>
              <a:spcAft>
                <a:spcPts val="1600"/>
              </a:spcAft>
              <a:buNone/>
            </a:pPr>
            <a:r>
              <a:rPr lang="en-GB" sz="2400"/>
              <a:t>Due to the nature of the activities we do (many of our activities are non traditional: like paddling, archery, rock climbing etc.)  - most students are new to each of these activities.  That means we all start off at the same starting point: wanting to try new activities in a safe and fun environment.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Benefits of Rec.</a:t>
            </a:r>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sz="2000"/>
              <a:t>Get to try out new activities that you may decide to pursue on your own time.</a:t>
            </a:r>
            <a:endParaRPr sz="2000"/>
          </a:p>
          <a:p>
            <a:pPr marL="457200" lvl="0" indent="-355600" algn="l" rtl="0">
              <a:spcBef>
                <a:spcPts val="0"/>
              </a:spcBef>
              <a:spcAft>
                <a:spcPts val="0"/>
              </a:spcAft>
              <a:buSzPts val="2000"/>
              <a:buChar char="●"/>
            </a:pPr>
            <a:r>
              <a:rPr lang="en-GB" sz="2000"/>
              <a:t>An opportunity to get out into the community to see what it has to offer - both through indoor and outdoor experiences.</a:t>
            </a:r>
            <a:endParaRPr sz="2000"/>
          </a:p>
          <a:p>
            <a:pPr marL="457200" lvl="0" indent="-355600" algn="l" rtl="0">
              <a:spcBef>
                <a:spcPts val="0"/>
              </a:spcBef>
              <a:spcAft>
                <a:spcPts val="0"/>
              </a:spcAft>
              <a:buSzPts val="2000"/>
              <a:buChar char="●"/>
            </a:pPr>
            <a:r>
              <a:rPr lang="en-GB" sz="2000"/>
              <a:t>Strong focus for our students to be accountable for staying organized and ready to participate to the best of their ability each day.</a:t>
            </a:r>
            <a:endParaRPr sz="2000"/>
          </a:p>
          <a:p>
            <a:pPr marL="457200" lvl="0" indent="-336550" algn="l" rtl="0">
              <a:spcBef>
                <a:spcPts val="0"/>
              </a:spcBef>
              <a:spcAft>
                <a:spcPts val="0"/>
              </a:spcAft>
              <a:buSzPts val="1700"/>
              <a:buChar char="●"/>
            </a:pPr>
            <a:r>
              <a:rPr lang="en-GB" sz="2000"/>
              <a:t>Most importantly, our program builds self esteem.  When kids get to try out new activities, step outside their comfort zones, they grow as individuals and can share their experiences with others.  </a:t>
            </a:r>
            <a:r>
              <a:rPr lang="en-GB" sz="1700"/>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146775" y="174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DO WE KEEP ORGANIZED? </a:t>
            </a:r>
            <a:endParaRPr/>
          </a:p>
        </p:txBody>
      </p:sp>
      <p:sp>
        <p:nvSpPr>
          <p:cNvPr id="88" name="Google Shape;88;p17"/>
          <p:cNvSpPr txBox="1">
            <a:spLocks noGrp="1"/>
          </p:cNvSpPr>
          <p:nvPr>
            <p:ph type="body" idx="1"/>
          </p:nvPr>
        </p:nvSpPr>
        <p:spPr>
          <a:xfrm>
            <a:off x="146775" y="982850"/>
            <a:ext cx="4726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a:t>REC CALENDAR AND WAIVERS</a:t>
            </a:r>
            <a:endParaRPr sz="2000"/>
          </a:p>
          <a:p>
            <a:pPr marL="457200" lvl="0" indent="-355600" algn="l" rtl="0">
              <a:spcBef>
                <a:spcPts val="1600"/>
              </a:spcBef>
              <a:spcAft>
                <a:spcPts val="0"/>
              </a:spcAft>
              <a:buSzPts val="2000"/>
              <a:buChar char="-"/>
            </a:pPr>
            <a:r>
              <a:rPr lang="en-GB" sz="2000"/>
              <a:t>School waivers will go home every few months and need to be signed by parents/ guardians.</a:t>
            </a:r>
            <a:endParaRPr sz="2000"/>
          </a:p>
          <a:p>
            <a:pPr marL="457200" lvl="0" indent="-355600" algn="l" rtl="0">
              <a:spcBef>
                <a:spcPts val="0"/>
              </a:spcBef>
              <a:spcAft>
                <a:spcPts val="0"/>
              </a:spcAft>
              <a:buSzPts val="2000"/>
              <a:buChar char="-"/>
            </a:pPr>
            <a:r>
              <a:rPr lang="en-GB" sz="2000"/>
              <a:t>Along with our waivers we maintain a digital calendar on our school website. We also send home a link to printable schedules every couple months. </a:t>
            </a:r>
            <a:endParaRPr sz="2000"/>
          </a:p>
          <a:p>
            <a:pPr marL="457200" lvl="0" indent="0" algn="l" rtl="0">
              <a:spcBef>
                <a:spcPts val="1600"/>
              </a:spcBef>
              <a:spcAft>
                <a:spcPts val="0"/>
              </a:spcAft>
              <a:buNone/>
            </a:pPr>
            <a:endParaRPr sz="200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89" name="Google Shape;89;p17"/>
          <p:cNvPicPr preferRelativeResize="0"/>
          <p:nvPr/>
        </p:nvPicPr>
        <p:blipFill>
          <a:blip r:embed="rId3">
            <a:alphaModFix/>
          </a:blip>
          <a:stretch>
            <a:fillRect/>
          </a:stretch>
        </p:blipFill>
        <p:spPr>
          <a:xfrm>
            <a:off x="5188775" y="174350"/>
            <a:ext cx="3478599" cy="225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191950" y="174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Example of a Monthly Calendar </a:t>
            </a:r>
            <a:endParaRPr/>
          </a:p>
        </p:txBody>
      </p:sp>
      <p:sp>
        <p:nvSpPr>
          <p:cNvPr id="95" name="Google Shape;9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6" name="Google Shape;96;p18"/>
          <p:cNvPicPr preferRelativeResize="0"/>
          <p:nvPr/>
        </p:nvPicPr>
        <p:blipFill>
          <a:blip r:embed="rId3">
            <a:alphaModFix/>
          </a:blip>
          <a:stretch>
            <a:fillRect/>
          </a:stretch>
        </p:blipFill>
        <p:spPr>
          <a:xfrm>
            <a:off x="2354975" y="747025"/>
            <a:ext cx="4453750" cy="42907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161300" y="144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Website Calendar </a:t>
            </a:r>
            <a:endParaRPr/>
          </a:p>
        </p:txBody>
      </p:sp>
      <p:sp>
        <p:nvSpPr>
          <p:cNvPr id="102" name="Google Shape;102;p19"/>
          <p:cNvSpPr txBox="1">
            <a:spLocks noGrp="1"/>
          </p:cNvSpPr>
          <p:nvPr>
            <p:ph type="body" idx="1"/>
          </p:nvPr>
        </p:nvSpPr>
        <p:spPr>
          <a:xfrm>
            <a:off x="161300" y="863550"/>
            <a:ext cx="4080000" cy="37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On the Ronald Harvey homepage Rec has it’s own calendar that can be accessed immediately through your computer or smartphone. </a:t>
            </a:r>
            <a:endParaRPr/>
          </a:p>
          <a:p>
            <a:pPr marL="457200" lvl="0" indent="-342900" algn="l" rtl="0">
              <a:spcBef>
                <a:spcPts val="1600"/>
              </a:spcBef>
              <a:spcAft>
                <a:spcPts val="0"/>
              </a:spcAft>
              <a:buSzPts val="1800"/>
              <a:buChar char="-"/>
            </a:pPr>
            <a:r>
              <a:rPr lang="en-GB"/>
              <a:t>Click ‘Information’</a:t>
            </a:r>
            <a:endParaRPr/>
          </a:p>
          <a:p>
            <a:pPr marL="457200" lvl="0" indent="-342900" algn="l" rtl="0">
              <a:spcBef>
                <a:spcPts val="0"/>
              </a:spcBef>
              <a:spcAft>
                <a:spcPts val="0"/>
              </a:spcAft>
              <a:buSzPts val="1800"/>
              <a:buChar char="-"/>
            </a:pPr>
            <a:r>
              <a:rPr lang="en-GB"/>
              <a:t>Select ‘Calendar’</a:t>
            </a:r>
            <a:endParaRPr/>
          </a:p>
          <a:p>
            <a:pPr marL="457200" lvl="0" indent="-342900" algn="l" rtl="0">
              <a:spcBef>
                <a:spcPts val="0"/>
              </a:spcBef>
              <a:spcAft>
                <a:spcPts val="0"/>
              </a:spcAft>
              <a:buSzPts val="1800"/>
              <a:buChar char="-"/>
            </a:pPr>
            <a:r>
              <a:rPr lang="en-GB"/>
              <a:t>Select Rec Academy </a:t>
            </a:r>
            <a:endParaRPr/>
          </a:p>
          <a:p>
            <a:pPr marL="0" lvl="0" indent="0" algn="l" rtl="0">
              <a:spcBef>
                <a:spcPts val="1600"/>
              </a:spcBef>
              <a:spcAft>
                <a:spcPts val="1600"/>
              </a:spcAft>
              <a:buNone/>
            </a:pPr>
            <a:r>
              <a:rPr lang="en-GB"/>
              <a:t>After these simple instructions you will be directed to our electronic calendar that will look like this….</a:t>
            </a:r>
            <a:endParaRPr/>
          </a:p>
        </p:txBody>
      </p:sp>
      <p:pic>
        <p:nvPicPr>
          <p:cNvPr id="103" name="Google Shape;103;p19"/>
          <p:cNvPicPr preferRelativeResize="0"/>
          <p:nvPr/>
        </p:nvPicPr>
        <p:blipFill>
          <a:blip r:embed="rId3">
            <a:alphaModFix/>
          </a:blip>
          <a:stretch>
            <a:fillRect/>
          </a:stretch>
        </p:blipFill>
        <p:spPr>
          <a:xfrm>
            <a:off x="4059900" y="716924"/>
            <a:ext cx="4931702" cy="3529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205625" y="272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REMIND APP</a:t>
            </a:r>
            <a:endParaRPr/>
          </a:p>
        </p:txBody>
      </p:sp>
      <p:sp>
        <p:nvSpPr>
          <p:cNvPr id="109" name="Google Shape;109;p20"/>
          <p:cNvSpPr txBox="1">
            <a:spLocks noGrp="1"/>
          </p:cNvSpPr>
          <p:nvPr>
            <p:ph type="body" idx="1"/>
          </p:nvPr>
        </p:nvSpPr>
        <p:spPr>
          <a:xfrm>
            <a:off x="311700" y="993400"/>
            <a:ext cx="4712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a:t>We use an APP that can be easily downloaded on your smartphone or used on your computer called Remind. </a:t>
            </a:r>
            <a:endParaRPr sz="2000"/>
          </a:p>
          <a:p>
            <a:pPr marL="0" lvl="0" indent="0" algn="l" rtl="0">
              <a:spcBef>
                <a:spcPts val="1600"/>
              </a:spcBef>
              <a:spcAft>
                <a:spcPts val="0"/>
              </a:spcAft>
              <a:buNone/>
            </a:pPr>
            <a:r>
              <a:rPr lang="en-GB" sz="2000"/>
              <a:t>This will send an instant message via text or email to anyone signed up for our class whenever a ‘remind’ is sent out. </a:t>
            </a:r>
            <a:endParaRPr sz="2000"/>
          </a:p>
          <a:p>
            <a:pPr marL="0" lvl="0" indent="0" algn="l" rtl="0">
              <a:spcBef>
                <a:spcPts val="1600"/>
              </a:spcBef>
              <a:spcAft>
                <a:spcPts val="0"/>
              </a:spcAft>
              <a:buNone/>
            </a:pPr>
            <a:r>
              <a:rPr lang="en-GB" sz="2000"/>
              <a:t>Remind is easy to sign up for, FREE  and helps us remember things daily! .</a:t>
            </a:r>
            <a:endParaRPr sz="200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10" name="Google Shape;110;p20"/>
          <p:cNvPicPr preferRelativeResize="0"/>
          <p:nvPr/>
        </p:nvPicPr>
        <p:blipFill>
          <a:blip r:embed="rId3">
            <a:alphaModFix/>
          </a:blip>
          <a:stretch>
            <a:fillRect/>
          </a:stretch>
        </p:blipFill>
        <p:spPr>
          <a:xfrm>
            <a:off x="5196525" y="272700"/>
            <a:ext cx="3947475" cy="2126725"/>
          </a:xfrm>
          <a:prstGeom prst="rect">
            <a:avLst/>
          </a:prstGeom>
          <a:noFill/>
          <a:ln>
            <a:noFill/>
          </a:ln>
        </p:spPr>
      </p:pic>
      <p:pic>
        <p:nvPicPr>
          <p:cNvPr id="111" name="Google Shape;111;p20"/>
          <p:cNvPicPr preferRelativeResize="0"/>
          <p:nvPr/>
        </p:nvPicPr>
        <p:blipFill>
          <a:blip r:embed="rId4">
            <a:alphaModFix/>
          </a:blip>
          <a:stretch>
            <a:fillRect/>
          </a:stretch>
        </p:blipFill>
        <p:spPr>
          <a:xfrm>
            <a:off x="5500250" y="2585000"/>
            <a:ext cx="3755898" cy="23928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Ways we use REMIND </a:t>
            </a:r>
            <a:endParaRPr/>
          </a:p>
        </p:txBody>
      </p:sp>
      <p:sp>
        <p:nvSpPr>
          <p:cNvPr id="117" name="Google Shape;11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8" name="Google Shape;118;p21"/>
          <p:cNvPicPr preferRelativeResize="0"/>
          <p:nvPr/>
        </p:nvPicPr>
        <p:blipFill>
          <a:blip r:embed="rId3">
            <a:alphaModFix/>
          </a:blip>
          <a:stretch>
            <a:fillRect/>
          </a:stretch>
        </p:blipFill>
        <p:spPr>
          <a:xfrm>
            <a:off x="4415975" y="1152475"/>
            <a:ext cx="4416326" cy="1623775"/>
          </a:xfrm>
          <a:prstGeom prst="rect">
            <a:avLst/>
          </a:prstGeom>
          <a:noFill/>
          <a:ln>
            <a:noFill/>
          </a:ln>
        </p:spPr>
      </p:pic>
      <p:pic>
        <p:nvPicPr>
          <p:cNvPr id="119" name="Google Shape;119;p21"/>
          <p:cNvPicPr preferRelativeResize="0"/>
          <p:nvPr/>
        </p:nvPicPr>
        <p:blipFill>
          <a:blip r:embed="rId4">
            <a:alphaModFix/>
          </a:blip>
          <a:stretch>
            <a:fillRect/>
          </a:stretch>
        </p:blipFill>
        <p:spPr>
          <a:xfrm>
            <a:off x="118450" y="1152475"/>
            <a:ext cx="4009875" cy="3577349"/>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535</Words>
  <Application>Microsoft Office PowerPoint</Application>
  <PresentationFormat>On-screen Show (16:9)</PresentationFormat>
  <Paragraphs>42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Lato</vt:lpstr>
      <vt:lpstr>Oswald</vt:lpstr>
      <vt:lpstr>Average</vt:lpstr>
      <vt:lpstr>Slate</vt:lpstr>
      <vt:lpstr>Recreation Academy</vt:lpstr>
      <vt:lpstr>What is Rec?</vt:lpstr>
      <vt:lpstr>What type of students join the Rec Academy?</vt:lpstr>
      <vt:lpstr>Benefits of Rec.</vt:lpstr>
      <vt:lpstr>HOW DO WE KEEP ORGANIZED? </vt:lpstr>
      <vt:lpstr>Example of a Monthly Calendar </vt:lpstr>
      <vt:lpstr>Website Calendar </vt:lpstr>
      <vt:lpstr>REMIND APP</vt:lpstr>
      <vt:lpstr>Ways we use REMIND </vt:lpstr>
      <vt:lpstr>FEES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Recreation Academy</dc:title>
  <dc:creator>Power, Paula</dc:creator>
  <cp:lastModifiedBy>Power, Paula</cp:lastModifiedBy>
  <cp:revision>1</cp:revision>
  <dcterms:modified xsi:type="dcterms:W3CDTF">2024-04-11T17:32:31Z</dcterms:modified>
</cp:coreProperties>
</file>